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</p:sldIdLst>
  <p:sldSz cx="18288000" cy="10287000"/>
  <p:notesSz cx="6858000" cy="9144000"/>
  <p:embeddedFontLst>
    <p:embeddedFont>
      <p:font typeface="Noto Sans TC" panose="020B0200000000000000" pitchFamily="34" charset="-128"/>
      <p:regular r:id="rId20"/>
      <p:bold r:id="rId21"/>
    </p:embeddedFont>
    <p:embeddedFont>
      <p:font typeface="DM Sans" pitchFamily="2" charset="0"/>
      <p:regular r:id="rId22"/>
      <p:bold r:id="rId23"/>
      <p:italic r:id="rId24"/>
      <p:boldItalic r:id="rId25"/>
    </p:embeddedFont>
    <p:embeddedFont>
      <p:font typeface="DM Sans Bold" charset="0"/>
      <p:regular r:id="rId26"/>
    </p:embeddedFont>
    <p:embeddedFont>
      <p:font typeface="Open Sans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深色樣式 1 - 輔色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422" y="4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9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9.svg"/><Relationship Id="rId4" Type="http://schemas.openxmlformats.org/officeDocument/2006/relationships/image" Target="../media/image5.svg"/><Relationship Id="rId9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0.png"/><Relationship Id="rId18" Type="http://schemas.openxmlformats.org/officeDocument/2006/relationships/image" Target="../media/image29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7.sv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5" Type="http://schemas.openxmlformats.org/officeDocument/2006/relationships/image" Target="../media/image24.png"/><Relationship Id="rId10" Type="http://schemas.openxmlformats.org/officeDocument/2006/relationships/image" Target="../media/image15.svg"/><Relationship Id="rId4" Type="http://schemas.openxmlformats.org/officeDocument/2006/relationships/image" Target="../media/image3.svg"/><Relationship Id="rId9" Type="http://schemas.openxmlformats.org/officeDocument/2006/relationships/image" Target="../media/image14.png"/><Relationship Id="rId14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6408007" y="3885745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" name="Freeform 15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2132105" y="2053534"/>
            <a:ext cx="14275902" cy="3200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18"/>
              </a:lnSpc>
            </a:pPr>
            <a:r>
              <a:rPr lang="en-US" sz="12998">
                <a:solidFill>
                  <a:srgbClr val="000000"/>
                </a:solidFill>
                <a:latin typeface="DM Sans Bold"/>
              </a:rPr>
              <a:t>EDA final project</a:t>
            </a:r>
          </a:p>
          <a:p>
            <a:pPr algn="ctr">
              <a:lnSpc>
                <a:spcPts val="12218"/>
              </a:lnSpc>
            </a:pPr>
            <a:r>
              <a:rPr lang="en-US" sz="12998">
                <a:solidFill>
                  <a:srgbClr val="000000"/>
                </a:solidFill>
                <a:latin typeface="DM Sans Bold"/>
              </a:rPr>
              <a:t>presentation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15740" y="5787861"/>
            <a:ext cx="13456519" cy="577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4381" spc="-87" dirty="0">
                <a:solidFill>
                  <a:srgbClr val="000000"/>
                </a:solidFill>
                <a:latin typeface="DM Sans Bold"/>
              </a:rPr>
              <a:t>Problem B: Power &amp; Timing optimization using MBFF</a:t>
            </a:r>
          </a:p>
        </p:txBody>
      </p:sp>
      <p:sp>
        <p:nvSpPr>
          <p:cNvPr id="19" name="Freeform 19"/>
          <p:cNvSpPr/>
          <p:nvPr/>
        </p:nvSpPr>
        <p:spPr>
          <a:xfrm>
            <a:off x="1280812" y="2576219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2415740" y="6874526"/>
            <a:ext cx="13456519" cy="1099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79"/>
              </a:lnSpc>
            </a:pPr>
            <a:r>
              <a:rPr lang="en-US" sz="3199" dirty="0">
                <a:solidFill>
                  <a:srgbClr val="000000"/>
                </a:solidFill>
                <a:latin typeface="Open Sans Bold"/>
                <a:ea typeface="Open Sans Bold"/>
              </a:rPr>
              <a:t>  Presented by B11007048 李兆翔</a:t>
            </a:r>
          </a:p>
          <a:p>
            <a:pPr algn="r"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000000"/>
                </a:solidFill>
                <a:latin typeface="Open Sans Bold"/>
                <a:ea typeface="Open Sans Bold"/>
              </a:rPr>
              <a:t>B11007050 </a:t>
            </a:r>
            <a:r>
              <a:rPr lang="en-US" sz="3199" dirty="0" err="1">
                <a:solidFill>
                  <a:srgbClr val="000000"/>
                </a:solidFill>
                <a:latin typeface="Open Sans Bold"/>
                <a:ea typeface="Open Sans Bold"/>
              </a:rPr>
              <a:t>李子杰</a:t>
            </a:r>
            <a:endParaRPr lang="en-US" sz="3199" dirty="0">
              <a:solidFill>
                <a:srgbClr val="000000"/>
              </a:solidFill>
              <a:latin typeface="Open Sans Bold"/>
              <a:ea typeface="Open Sans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890824" y="3551773"/>
            <a:ext cx="10143618" cy="5706527"/>
          </a:xfrm>
          <a:custGeom>
            <a:avLst/>
            <a:gdLst/>
            <a:ahLst/>
            <a:cxnLst/>
            <a:rect l="l" t="t" r="r" b="b"/>
            <a:pathLst>
              <a:path w="10143618" h="5706527">
                <a:moveTo>
                  <a:pt x="0" y="0"/>
                </a:moveTo>
                <a:lnTo>
                  <a:pt x="10143618" y="0"/>
                </a:lnTo>
                <a:lnTo>
                  <a:pt x="10143618" y="5706527"/>
                </a:lnTo>
                <a:lnTo>
                  <a:pt x="0" y="5706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11311332" y="1317173"/>
            <a:ext cx="6371318" cy="7894163"/>
          </a:xfrm>
          <a:custGeom>
            <a:avLst/>
            <a:gdLst/>
            <a:ahLst/>
            <a:cxnLst/>
            <a:rect l="l" t="t" r="r" b="b"/>
            <a:pathLst>
              <a:path w="6371318" h="7894163">
                <a:moveTo>
                  <a:pt x="0" y="0"/>
                </a:moveTo>
                <a:lnTo>
                  <a:pt x="6371318" y="0"/>
                </a:lnTo>
                <a:lnTo>
                  <a:pt x="6371318" y="7894163"/>
                </a:lnTo>
                <a:lnTo>
                  <a:pt x="0" y="78941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TextBox 5"/>
          <p:cNvSpPr txBox="1"/>
          <p:nvPr/>
        </p:nvSpPr>
        <p:spPr>
          <a:xfrm>
            <a:off x="890824" y="823810"/>
            <a:ext cx="10420508" cy="1177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Data structures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455326"/>
            <a:ext cx="10607680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Open Sans Bold"/>
              </a:rPr>
              <a:t>(4) Nets &amp; Placement Rows: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8522155" y="-26398"/>
            <a:ext cx="9910980" cy="10313398"/>
          </a:xfrm>
          <a:custGeom>
            <a:avLst/>
            <a:gdLst/>
            <a:ahLst/>
            <a:cxnLst/>
            <a:rect l="l" t="t" r="r" b="b"/>
            <a:pathLst>
              <a:path w="9910980" h="10313398">
                <a:moveTo>
                  <a:pt x="0" y="0"/>
                </a:moveTo>
                <a:lnTo>
                  <a:pt x="9910980" y="0"/>
                </a:lnTo>
                <a:lnTo>
                  <a:pt x="9910980" y="10313398"/>
                </a:lnTo>
                <a:lnTo>
                  <a:pt x="0" y="10313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890824" y="823778"/>
            <a:ext cx="10420508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Using Cplex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6426" y="2691235"/>
            <a:ext cx="7829569" cy="611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145" lvl="1" indent="-388573" algn="l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Open Sans Bold"/>
              </a:rPr>
              <a:t>Set objective function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4124" y="3723597"/>
            <a:ext cx="1859518" cy="580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DM Sans Bold"/>
              </a:rPr>
              <a:t>Minimize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89031" y="5758249"/>
            <a:ext cx="6284357" cy="523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DM Sans Bold"/>
              </a:rPr>
              <a:t>only same </a:t>
            </a:r>
            <a:r>
              <a:rPr lang="en-US" sz="3000" dirty="0" err="1">
                <a:solidFill>
                  <a:srgbClr val="000000"/>
                </a:solidFill>
                <a:latin typeface="DM Sans Bold"/>
              </a:rPr>
              <a:t>clks</a:t>
            </a:r>
            <a:r>
              <a:rPr lang="en-US" sz="3000" dirty="0">
                <a:solidFill>
                  <a:srgbClr val="000000"/>
                </a:solidFill>
                <a:latin typeface="DM Sans Bold"/>
              </a:rPr>
              <a:t> can bank together </a:t>
            </a:r>
          </a:p>
        </p:txBody>
      </p:sp>
      <p:sp>
        <p:nvSpPr>
          <p:cNvPr id="8" name="Freeform 8"/>
          <p:cNvSpPr/>
          <p:nvPr/>
        </p:nvSpPr>
        <p:spPr>
          <a:xfrm>
            <a:off x="2960351" y="3594514"/>
            <a:ext cx="5334632" cy="905218"/>
          </a:xfrm>
          <a:custGeom>
            <a:avLst/>
            <a:gdLst/>
            <a:ahLst/>
            <a:cxnLst/>
            <a:rect l="l" t="t" r="r" b="b"/>
            <a:pathLst>
              <a:path w="5334632" h="905218">
                <a:moveTo>
                  <a:pt x="0" y="0"/>
                </a:moveTo>
                <a:lnTo>
                  <a:pt x="5334633" y="0"/>
                </a:lnTo>
                <a:lnTo>
                  <a:pt x="5334633" y="905218"/>
                </a:lnTo>
                <a:lnTo>
                  <a:pt x="0" y="9052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/>
          <p:cNvSpPr txBox="1"/>
          <p:nvPr/>
        </p:nvSpPr>
        <p:spPr>
          <a:xfrm>
            <a:off x="340920" y="4917660"/>
            <a:ext cx="7829569" cy="611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145" lvl="1" indent="-388573" algn="l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Open Sans Bold"/>
              </a:rPr>
              <a:t>How to set Constraints ? ...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01008" y="6510712"/>
            <a:ext cx="5325044" cy="523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DM Sans Bold"/>
              </a:rPr>
              <a:t>nets are corrected connect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521706" y="7263175"/>
            <a:ext cx="8419478" cy="523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DM Sans Bold"/>
              </a:rPr>
              <a:t>Instances are placed on-site   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-1618427" y="8768101"/>
            <a:ext cx="8419478" cy="523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more and more ...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3419" y="8015638"/>
            <a:ext cx="8419478" cy="523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DM Sans Bold"/>
              </a:rPr>
              <a:t>Instances are placed without overlap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7526778" y="2362239"/>
            <a:ext cx="10133556" cy="7154618"/>
          </a:xfrm>
          <a:custGeom>
            <a:avLst/>
            <a:gdLst/>
            <a:ahLst/>
            <a:cxnLst/>
            <a:rect l="l" t="t" r="r" b="b"/>
            <a:pathLst>
              <a:path w="10133556" h="7154618">
                <a:moveTo>
                  <a:pt x="0" y="0"/>
                </a:moveTo>
                <a:lnTo>
                  <a:pt x="10133555" y="0"/>
                </a:lnTo>
                <a:lnTo>
                  <a:pt x="10133555" y="7154617"/>
                </a:lnTo>
                <a:lnTo>
                  <a:pt x="0" y="71546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725257" y="5390224"/>
            <a:ext cx="6474545" cy="1098646"/>
          </a:xfrm>
          <a:custGeom>
            <a:avLst/>
            <a:gdLst/>
            <a:ahLst/>
            <a:cxnLst/>
            <a:rect l="l" t="t" r="r" b="b"/>
            <a:pathLst>
              <a:path w="6474545" h="1098646">
                <a:moveTo>
                  <a:pt x="0" y="0"/>
                </a:moveTo>
                <a:lnTo>
                  <a:pt x="6474545" y="0"/>
                </a:lnTo>
                <a:lnTo>
                  <a:pt x="6474545" y="1098646"/>
                </a:lnTo>
                <a:lnTo>
                  <a:pt x="0" y="10986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TextBox 5"/>
          <p:cNvSpPr txBox="1"/>
          <p:nvPr/>
        </p:nvSpPr>
        <p:spPr>
          <a:xfrm>
            <a:off x="890824" y="823810"/>
            <a:ext cx="12325512" cy="1177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Simulated Annealing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257464"/>
            <a:ext cx="1738206" cy="863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1.cost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5257" y="3604727"/>
            <a:ext cx="6182101" cy="1225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753" lvl="1" indent="-377876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DM Sans Bold"/>
              </a:rPr>
              <a:t>The cost is determined by following criteria: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9922982" y="2446540"/>
            <a:ext cx="6715810" cy="5393920"/>
          </a:xfrm>
          <a:custGeom>
            <a:avLst/>
            <a:gdLst/>
            <a:ahLst/>
            <a:cxnLst/>
            <a:rect l="l" t="t" r="r" b="b"/>
            <a:pathLst>
              <a:path w="6715810" h="5393920">
                <a:moveTo>
                  <a:pt x="0" y="0"/>
                </a:moveTo>
                <a:lnTo>
                  <a:pt x="6715810" y="0"/>
                </a:lnTo>
                <a:lnTo>
                  <a:pt x="6715810" y="5393920"/>
                </a:lnTo>
                <a:lnTo>
                  <a:pt x="0" y="53939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5749152" y="8288135"/>
            <a:ext cx="10889640" cy="708793"/>
          </a:xfrm>
          <a:custGeom>
            <a:avLst/>
            <a:gdLst/>
            <a:ahLst/>
            <a:cxnLst/>
            <a:rect l="l" t="t" r="r" b="b"/>
            <a:pathLst>
              <a:path w="10889640" h="708793">
                <a:moveTo>
                  <a:pt x="0" y="0"/>
                </a:moveTo>
                <a:lnTo>
                  <a:pt x="10889640" y="0"/>
                </a:lnTo>
                <a:lnTo>
                  <a:pt x="10889640" y="708793"/>
                </a:lnTo>
                <a:lnTo>
                  <a:pt x="0" y="7087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TextBox 5"/>
          <p:cNvSpPr txBox="1"/>
          <p:nvPr/>
        </p:nvSpPr>
        <p:spPr>
          <a:xfrm>
            <a:off x="890824" y="823810"/>
            <a:ext cx="12325512" cy="1177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Simulated Annealing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1199" y="2332499"/>
            <a:ext cx="4986234" cy="863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2.Expression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568491"/>
            <a:ext cx="8827991" cy="3745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753" lvl="1" indent="-377876" algn="l">
              <a:lnSpc>
                <a:spcPts val="7631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DM Sans Bold"/>
              </a:rPr>
              <a:t> contains idea from PA2</a:t>
            </a:r>
          </a:p>
          <a:p>
            <a:pPr marL="755753" lvl="1" indent="-377876" algn="l">
              <a:lnSpc>
                <a:spcPts val="7631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DM Sans Bold"/>
              </a:rPr>
              <a:t>An expression with “instance” and “type”</a:t>
            </a:r>
          </a:p>
          <a:p>
            <a:pPr marL="755753" lvl="1" indent="-377876" algn="l">
              <a:lnSpc>
                <a:spcPts val="7631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DM Sans Bold"/>
              </a:rPr>
              <a:t>Easier to do perturbation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914400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29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839885" y="1415186"/>
            <a:ext cx="7780239" cy="1012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60"/>
              </a:lnSpc>
              <a:spcBef>
                <a:spcPct val="0"/>
              </a:spcBef>
            </a:pPr>
            <a:r>
              <a:rPr lang="en-US" sz="5900">
                <a:solidFill>
                  <a:srgbClr val="000000"/>
                </a:solidFill>
                <a:latin typeface="DM Sans Bold"/>
              </a:rPr>
              <a:t>Expression validation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6009" y="3585018"/>
            <a:ext cx="8827991" cy="2783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753" lvl="1" indent="-377876" algn="l">
              <a:lnSpc>
                <a:spcPts val="7631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DM Sans Bold"/>
              </a:rPr>
              <a:t> To maintain the correctness of expression, we require validation in the expression.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890824" y="823810"/>
            <a:ext cx="12325512" cy="1177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Simulated Annealing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90824" y="2364249"/>
            <a:ext cx="4986234" cy="863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3.Perturbation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520866"/>
            <a:ext cx="16051130" cy="1821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753" lvl="1" indent="-377876" algn="l">
              <a:lnSpc>
                <a:spcPts val="7631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DM Sans Bold"/>
              </a:rPr>
              <a:t>Randomly choose a FF type from cell library, then merge(bank) or decompose(debank)  the chosen instances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08170" y="5637769"/>
            <a:ext cx="16051130" cy="4707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31"/>
              </a:lnSpc>
            </a:pPr>
            <a:r>
              <a:rPr lang="en-US" sz="3500">
                <a:solidFill>
                  <a:srgbClr val="000000"/>
                </a:solidFill>
                <a:latin typeface="DM Sans Bold"/>
              </a:rPr>
              <a:t> e.g.: Expr = </a:t>
            </a:r>
            <a:r>
              <a:rPr lang="en-US" sz="3500">
                <a:solidFill>
                  <a:srgbClr val="004AAD"/>
                </a:solidFill>
                <a:latin typeface="DM Sans Bold"/>
              </a:rPr>
              <a:t>reg1</a:t>
            </a:r>
            <a:r>
              <a:rPr lang="en-US" sz="3500">
                <a:solidFill>
                  <a:srgbClr val="000000"/>
                </a:solidFill>
                <a:latin typeface="DM Sans Bold"/>
              </a:rPr>
              <a:t>, </a:t>
            </a:r>
            <a:r>
              <a:rPr lang="en-US" sz="3500">
                <a:solidFill>
                  <a:srgbClr val="004AAD"/>
                </a:solidFill>
                <a:latin typeface="DM Sans Bold"/>
              </a:rPr>
              <a:t>reg2</a:t>
            </a:r>
            <a:r>
              <a:rPr lang="en-US" sz="3500">
                <a:solidFill>
                  <a:srgbClr val="000000"/>
                </a:solidFill>
                <a:latin typeface="DM Sans Bold"/>
              </a:rPr>
              <a:t>, </a:t>
            </a:r>
            <a:r>
              <a:rPr lang="en-US" sz="3500">
                <a:solidFill>
                  <a:srgbClr val="FF5757"/>
                </a:solidFill>
                <a:latin typeface="DM Sans Bold"/>
              </a:rPr>
              <a:t>SVT_FF_2</a:t>
            </a:r>
            <a:r>
              <a:rPr lang="en-US" sz="3500">
                <a:solidFill>
                  <a:srgbClr val="000000"/>
                </a:solidFill>
                <a:latin typeface="DM Sans Bold"/>
              </a:rPr>
              <a:t>, </a:t>
            </a:r>
            <a:r>
              <a:rPr lang="en-US" sz="3500">
                <a:solidFill>
                  <a:srgbClr val="004AAD"/>
                </a:solidFill>
                <a:latin typeface="DM Sans Bold"/>
              </a:rPr>
              <a:t>reg3</a:t>
            </a:r>
            <a:r>
              <a:rPr lang="en-US" sz="3500">
                <a:solidFill>
                  <a:srgbClr val="000000"/>
                </a:solidFill>
                <a:latin typeface="DM Sans Bold"/>
              </a:rPr>
              <a:t>, </a:t>
            </a:r>
            <a:r>
              <a:rPr lang="en-US" sz="3500">
                <a:solidFill>
                  <a:srgbClr val="FF5757"/>
                </a:solidFill>
                <a:latin typeface="DM Sans Bold"/>
              </a:rPr>
              <a:t>SVT_FF_1</a:t>
            </a:r>
            <a:r>
              <a:rPr lang="en-US" sz="3500">
                <a:solidFill>
                  <a:srgbClr val="000000"/>
                </a:solidFill>
                <a:latin typeface="DM Sans Bold"/>
              </a:rPr>
              <a:t>, </a:t>
            </a:r>
            <a:r>
              <a:rPr lang="en-US" sz="3500">
                <a:solidFill>
                  <a:srgbClr val="004AAD"/>
                </a:solidFill>
                <a:latin typeface="DM Sans Bold"/>
              </a:rPr>
              <a:t>reg4</a:t>
            </a:r>
            <a:r>
              <a:rPr lang="en-US" sz="3500">
                <a:solidFill>
                  <a:srgbClr val="000000"/>
                </a:solidFill>
                <a:latin typeface="DM Sans Bold"/>
              </a:rPr>
              <a:t>, </a:t>
            </a:r>
            <a:r>
              <a:rPr lang="en-US" sz="3500">
                <a:solidFill>
                  <a:srgbClr val="FF5757"/>
                </a:solidFill>
                <a:latin typeface="DM Sans Bold"/>
              </a:rPr>
              <a:t>SVT_FF_1</a:t>
            </a:r>
            <a:r>
              <a:rPr lang="en-US" sz="3500">
                <a:solidFill>
                  <a:srgbClr val="000000"/>
                </a:solidFill>
                <a:latin typeface="DM Sans Bold"/>
              </a:rPr>
              <a:t> </a:t>
            </a:r>
          </a:p>
          <a:p>
            <a:pPr algn="l">
              <a:lnSpc>
                <a:spcPts val="7631"/>
              </a:lnSpc>
            </a:pPr>
            <a:r>
              <a:rPr lang="en-US" sz="3500">
                <a:solidFill>
                  <a:srgbClr val="000000"/>
                </a:solidFill>
                <a:latin typeface="DM Sans Bold"/>
              </a:rPr>
              <a:t> </a:t>
            </a:r>
            <a:r>
              <a:rPr lang="en-US" sz="3500">
                <a:solidFill>
                  <a:srgbClr val="FF5757"/>
                </a:solidFill>
                <a:latin typeface="DM Sans Bold"/>
              </a:rPr>
              <a:t>type</a:t>
            </a:r>
            <a:r>
              <a:rPr lang="en-US" sz="3500">
                <a:solidFill>
                  <a:srgbClr val="000000"/>
                </a:solidFill>
                <a:latin typeface="DM Sans Bold"/>
              </a:rPr>
              <a:t> = </a:t>
            </a:r>
            <a:r>
              <a:rPr lang="en-US" sz="3500">
                <a:solidFill>
                  <a:srgbClr val="FF5757"/>
                </a:solidFill>
                <a:latin typeface="DM Sans Bold"/>
              </a:rPr>
              <a:t>SVT_FF_2</a:t>
            </a:r>
            <a:r>
              <a:rPr lang="en-US" sz="3500">
                <a:solidFill>
                  <a:srgbClr val="000000"/>
                </a:solidFill>
                <a:latin typeface="DM Sans Bold"/>
              </a:rPr>
              <a:t> (randomly choose)</a:t>
            </a:r>
          </a:p>
          <a:p>
            <a:pPr algn="l">
              <a:lnSpc>
                <a:spcPts val="7631"/>
              </a:lnSpc>
            </a:pPr>
            <a:r>
              <a:rPr lang="en-US" sz="3500">
                <a:solidFill>
                  <a:srgbClr val="000000"/>
                </a:solidFill>
                <a:latin typeface="DM Sans Bold"/>
              </a:rPr>
              <a:t> the chosen </a:t>
            </a:r>
            <a:r>
              <a:rPr lang="en-US" sz="3500">
                <a:solidFill>
                  <a:srgbClr val="004AAD"/>
                </a:solidFill>
                <a:latin typeface="DM Sans Bold"/>
              </a:rPr>
              <a:t>instance(s)</a:t>
            </a:r>
            <a:r>
              <a:rPr lang="en-US" sz="3500">
                <a:solidFill>
                  <a:srgbClr val="000000"/>
                </a:solidFill>
                <a:latin typeface="DM Sans Bold"/>
              </a:rPr>
              <a:t> = </a:t>
            </a:r>
            <a:r>
              <a:rPr lang="en-US" sz="3500">
                <a:solidFill>
                  <a:srgbClr val="004AAD"/>
                </a:solidFill>
                <a:latin typeface="DM Sans Bold"/>
              </a:rPr>
              <a:t>reg3</a:t>
            </a:r>
            <a:r>
              <a:rPr lang="en-US" sz="3500">
                <a:solidFill>
                  <a:srgbClr val="000000"/>
                </a:solidFill>
                <a:latin typeface="DM Sans Bold"/>
              </a:rPr>
              <a:t>, </a:t>
            </a:r>
            <a:r>
              <a:rPr lang="en-US" sz="3500">
                <a:solidFill>
                  <a:srgbClr val="004AAD"/>
                </a:solidFill>
                <a:latin typeface="DM Sans Bold"/>
              </a:rPr>
              <a:t>reg4</a:t>
            </a:r>
            <a:r>
              <a:rPr lang="en-US" sz="3500">
                <a:solidFill>
                  <a:srgbClr val="000000"/>
                </a:solidFill>
                <a:latin typeface="DM Sans Bold"/>
              </a:rPr>
              <a:t> (banking)</a:t>
            </a:r>
          </a:p>
          <a:p>
            <a:pPr algn="l">
              <a:lnSpc>
                <a:spcPts val="7631"/>
              </a:lnSpc>
            </a:pPr>
            <a:r>
              <a:rPr lang="en-US" sz="3500">
                <a:solidFill>
                  <a:srgbClr val="000000"/>
                </a:solidFill>
                <a:latin typeface="DM Sans Bold"/>
              </a:rPr>
              <a:t>Expr = </a:t>
            </a:r>
            <a:r>
              <a:rPr lang="en-US" sz="3500">
                <a:solidFill>
                  <a:srgbClr val="004AAD"/>
                </a:solidFill>
                <a:latin typeface="DM Sans Bold"/>
              </a:rPr>
              <a:t>reg1</a:t>
            </a:r>
            <a:r>
              <a:rPr lang="en-US" sz="3500">
                <a:solidFill>
                  <a:srgbClr val="000000"/>
                </a:solidFill>
                <a:latin typeface="DM Sans Bold"/>
              </a:rPr>
              <a:t>, </a:t>
            </a:r>
            <a:r>
              <a:rPr lang="en-US" sz="3500">
                <a:solidFill>
                  <a:srgbClr val="004AAD"/>
                </a:solidFill>
                <a:latin typeface="DM Sans Bold"/>
              </a:rPr>
              <a:t>reg2</a:t>
            </a:r>
            <a:r>
              <a:rPr lang="en-US" sz="3500">
                <a:solidFill>
                  <a:srgbClr val="000000"/>
                </a:solidFill>
                <a:latin typeface="DM Sans Bold"/>
              </a:rPr>
              <a:t>, </a:t>
            </a:r>
            <a:r>
              <a:rPr lang="en-US" sz="3500">
                <a:solidFill>
                  <a:srgbClr val="FF5757"/>
                </a:solidFill>
                <a:latin typeface="DM Sans Bold"/>
              </a:rPr>
              <a:t>SVT_FF_2</a:t>
            </a:r>
            <a:r>
              <a:rPr lang="en-US" sz="3500">
                <a:solidFill>
                  <a:srgbClr val="000000"/>
                </a:solidFill>
                <a:latin typeface="DM Sans Bold"/>
              </a:rPr>
              <a:t>, </a:t>
            </a:r>
            <a:r>
              <a:rPr lang="en-US" sz="3500">
                <a:solidFill>
                  <a:srgbClr val="004AAD"/>
                </a:solidFill>
                <a:latin typeface="DM Sans Bold"/>
              </a:rPr>
              <a:t>reg3</a:t>
            </a:r>
            <a:r>
              <a:rPr lang="en-US" sz="3500">
                <a:solidFill>
                  <a:srgbClr val="000000"/>
                </a:solidFill>
                <a:latin typeface="DM Sans Bold"/>
              </a:rPr>
              <a:t>, </a:t>
            </a:r>
            <a:r>
              <a:rPr lang="en-US" sz="3500">
                <a:solidFill>
                  <a:srgbClr val="004AAD"/>
                </a:solidFill>
                <a:latin typeface="DM Sans Bold"/>
              </a:rPr>
              <a:t>reg4</a:t>
            </a:r>
            <a:r>
              <a:rPr lang="en-US" sz="3500">
                <a:solidFill>
                  <a:srgbClr val="000000"/>
                </a:solidFill>
                <a:latin typeface="DM Sans Bold"/>
              </a:rPr>
              <a:t>, </a:t>
            </a:r>
            <a:r>
              <a:rPr lang="en-US" sz="3500">
                <a:solidFill>
                  <a:srgbClr val="FF5757"/>
                </a:solidFill>
                <a:latin typeface="DM Sans Bold"/>
              </a:rPr>
              <a:t>SVT_FF_2</a:t>
            </a:r>
          </a:p>
          <a:p>
            <a:pPr algn="l">
              <a:lnSpc>
                <a:spcPts val="7631"/>
              </a:lnSpc>
            </a:pPr>
            <a:endParaRPr lang="en-US" sz="3500">
              <a:solidFill>
                <a:srgbClr val="FF5757"/>
              </a:solidFill>
              <a:latin typeface="DM Sans 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1994043" y="2243923"/>
            <a:ext cx="5892593" cy="7014377"/>
          </a:xfrm>
          <a:custGeom>
            <a:avLst/>
            <a:gdLst/>
            <a:ahLst/>
            <a:cxnLst/>
            <a:rect l="l" t="t" r="r" b="b"/>
            <a:pathLst>
              <a:path w="5892593" h="7014377">
                <a:moveTo>
                  <a:pt x="0" y="0"/>
                </a:moveTo>
                <a:lnTo>
                  <a:pt x="5892592" y="0"/>
                </a:lnTo>
                <a:lnTo>
                  <a:pt x="5892592" y="7014377"/>
                </a:lnTo>
                <a:lnTo>
                  <a:pt x="0" y="70143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224073" y="5729775"/>
            <a:ext cx="11658845" cy="3528525"/>
          </a:xfrm>
          <a:custGeom>
            <a:avLst/>
            <a:gdLst/>
            <a:ahLst/>
            <a:cxnLst/>
            <a:rect l="l" t="t" r="r" b="b"/>
            <a:pathLst>
              <a:path w="11658845" h="3528525">
                <a:moveTo>
                  <a:pt x="0" y="0"/>
                </a:moveTo>
                <a:lnTo>
                  <a:pt x="11658845" y="0"/>
                </a:lnTo>
                <a:lnTo>
                  <a:pt x="11658845" y="3528525"/>
                </a:lnTo>
                <a:lnTo>
                  <a:pt x="0" y="35285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72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TextBox 5"/>
          <p:cNvSpPr txBox="1"/>
          <p:nvPr/>
        </p:nvSpPr>
        <p:spPr>
          <a:xfrm>
            <a:off x="890824" y="823810"/>
            <a:ext cx="12325512" cy="1177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Simulated Annealing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5418" y="2262390"/>
            <a:ext cx="7859614" cy="863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DM Sans Bold"/>
              </a:rPr>
              <a:t>4. Experimental results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TextBox 5"/>
          <p:cNvSpPr txBox="1"/>
          <p:nvPr/>
        </p:nvSpPr>
        <p:spPr>
          <a:xfrm>
            <a:off x="890824" y="823810"/>
            <a:ext cx="12325512" cy="1177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altLang="zh-TW" sz="9000" dirty="0">
                <a:solidFill>
                  <a:srgbClr val="000000"/>
                </a:solidFill>
                <a:latin typeface="DM Sans Bold"/>
              </a:rPr>
              <a:t>Division of labor</a:t>
            </a:r>
            <a:endParaRPr lang="en-US" sz="9000" dirty="0">
              <a:solidFill>
                <a:srgbClr val="000000"/>
              </a:solidFill>
              <a:latin typeface="DM Sans Bold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DE490F4D-4242-732A-10EC-2914314F1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402731"/>
              </p:ext>
            </p:extLst>
          </p:nvPr>
        </p:nvGraphicFramePr>
        <p:xfrm>
          <a:off x="3048000" y="1932600"/>
          <a:ext cx="12192000" cy="790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1069520730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1439359152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1057381562"/>
                    </a:ext>
                  </a:extLst>
                </a:gridCol>
              </a:tblGrid>
              <a:tr h="1104900">
                <a:tc>
                  <a:txBody>
                    <a:bodyPr/>
                    <a:lstStyle/>
                    <a:p>
                      <a:pPr algn="ctr"/>
                      <a:endParaRPr lang="zh-TW" altLang="en-US" sz="3200" dirty="0">
                        <a:solidFill>
                          <a:schemeClr val="tx1"/>
                        </a:solidFill>
                        <a:latin typeface="Noto Sans TC" panose="020B0200000000000000" pitchFamily="34" charset="-128"/>
                        <a:ea typeface="Noto Sans TC" panose="020B02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0" dirty="0">
                          <a:solidFill>
                            <a:schemeClr val="tx1"/>
                          </a:solidFill>
                          <a:latin typeface="Noto Sans TC" panose="020B0200000000000000" pitchFamily="34" charset="-128"/>
                          <a:ea typeface="Noto Sans TC" panose="020B0200000000000000" pitchFamily="34" charset="-128"/>
                        </a:rPr>
                        <a:t>B11007048</a:t>
                      </a:r>
                    </a:p>
                    <a:p>
                      <a:pPr algn="ctr"/>
                      <a:r>
                        <a:rPr lang="zh-TW" altLang="en-US" sz="3200" b="0" dirty="0">
                          <a:solidFill>
                            <a:schemeClr val="tx1"/>
                          </a:solidFill>
                          <a:latin typeface="Noto Sans TC" panose="020B0200000000000000" pitchFamily="34" charset="-128"/>
                          <a:ea typeface="Noto Sans TC" panose="020B0200000000000000" pitchFamily="34" charset="-128"/>
                        </a:rPr>
                        <a:t>李兆翔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0" dirty="0">
                          <a:solidFill>
                            <a:schemeClr val="tx1"/>
                          </a:solidFill>
                          <a:latin typeface="Noto Sans TC" panose="020B0200000000000000" pitchFamily="34" charset="-128"/>
                          <a:ea typeface="Noto Sans TC" panose="020B0200000000000000" pitchFamily="34" charset="-128"/>
                        </a:rPr>
                        <a:t>B11007050</a:t>
                      </a:r>
                    </a:p>
                    <a:p>
                      <a:pPr algn="ctr"/>
                      <a:r>
                        <a:rPr lang="zh-TW" altLang="en-US" sz="3200" b="0" dirty="0">
                          <a:solidFill>
                            <a:schemeClr val="tx1"/>
                          </a:solidFill>
                          <a:latin typeface="Noto Sans TC" panose="020B0200000000000000" pitchFamily="34" charset="-128"/>
                          <a:ea typeface="Noto Sans TC" panose="020B0200000000000000" pitchFamily="34" charset="-128"/>
                        </a:rPr>
                        <a:t>李子杰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7685796"/>
                  </a:ext>
                </a:extLst>
              </a:tr>
              <a:tr h="1104900"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</a:pPr>
                      <a:r>
                        <a:rPr lang="zh-TW" altLang="en-US" sz="3200" dirty="0">
                          <a:solidFill>
                            <a:schemeClr val="tx1"/>
                          </a:solidFill>
                          <a:latin typeface="Noto Sans TC" panose="020B0200000000000000" pitchFamily="34" charset="-128"/>
                          <a:ea typeface="Noto Sans TC" panose="020B0200000000000000" pitchFamily="34" charset="-128"/>
                        </a:rPr>
                        <a:t>文獻研究、討論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zh-TW" altLang="en-US" sz="3600" dirty="0">
                        <a:solidFill>
                          <a:schemeClr val="tx1"/>
                        </a:solidFill>
                        <a:latin typeface="Noto Sans TC" panose="020B0200000000000000" pitchFamily="34" charset="-128"/>
                        <a:ea typeface="Noto Sans TC" panose="020B02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zh-TW" altLang="en-US" sz="3600" dirty="0">
                        <a:solidFill>
                          <a:schemeClr val="tx1"/>
                        </a:solidFill>
                        <a:latin typeface="Noto Sans TC" panose="020B0200000000000000" pitchFamily="34" charset="-128"/>
                        <a:ea typeface="Noto Sans TC" panose="020B02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901898"/>
                  </a:ext>
                </a:extLst>
              </a:tr>
              <a:tr h="1104900"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</a:pPr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Noto Sans TC" panose="020B0200000000000000" pitchFamily="34" charset="-128"/>
                          <a:ea typeface="Noto Sans TC" panose="020B0200000000000000" pitchFamily="34" charset="-128"/>
                        </a:rPr>
                        <a:t>Parser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Noto Sans TC" panose="020B0200000000000000" pitchFamily="34" charset="-128"/>
                        <a:ea typeface="Noto Sans TC" panose="020B02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3600" dirty="0">
                        <a:solidFill>
                          <a:schemeClr val="tx1"/>
                        </a:solidFill>
                        <a:latin typeface="Noto Sans TC" panose="020B0200000000000000" pitchFamily="34" charset="-128"/>
                        <a:ea typeface="Noto Sans TC" panose="020B02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zh-TW" altLang="en-US" sz="3600" dirty="0">
                        <a:solidFill>
                          <a:schemeClr val="tx1"/>
                        </a:solidFill>
                        <a:latin typeface="Noto Sans TC" panose="020B0200000000000000" pitchFamily="34" charset="-128"/>
                        <a:ea typeface="Noto Sans TC" panose="020B02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4898791"/>
                  </a:ext>
                </a:extLst>
              </a:tr>
              <a:tr h="1104900"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</a:pPr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Noto Sans TC" panose="020B0200000000000000" pitchFamily="34" charset="-128"/>
                          <a:ea typeface="Noto Sans TC" panose="020B0200000000000000" pitchFamily="34" charset="-128"/>
                        </a:rPr>
                        <a:t>ILP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Noto Sans TC" panose="020B0200000000000000" pitchFamily="34" charset="-128"/>
                        <a:ea typeface="Noto Sans TC" panose="020B02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3600" dirty="0">
                        <a:solidFill>
                          <a:schemeClr val="tx1"/>
                        </a:solidFill>
                        <a:latin typeface="Noto Sans TC" panose="020B0200000000000000" pitchFamily="34" charset="-128"/>
                        <a:ea typeface="Noto Sans TC" panose="020B02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zh-TW" altLang="en-US" sz="3600" dirty="0">
                        <a:solidFill>
                          <a:schemeClr val="tx1"/>
                        </a:solidFill>
                        <a:latin typeface="Noto Sans TC" panose="020B0200000000000000" pitchFamily="34" charset="-128"/>
                        <a:ea typeface="Noto Sans TC" panose="020B02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6663415"/>
                  </a:ext>
                </a:extLst>
              </a:tr>
              <a:tr h="1104900"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</a:pPr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Noto Sans TC" panose="020B0200000000000000" pitchFamily="34" charset="-128"/>
                          <a:ea typeface="Noto Sans TC" panose="020B0200000000000000" pitchFamily="34" charset="-128"/>
                        </a:rPr>
                        <a:t>SA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Noto Sans TC" panose="020B0200000000000000" pitchFamily="34" charset="-128"/>
                        <a:ea typeface="Noto Sans TC" panose="020B02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zh-TW" altLang="en-US" sz="3600" dirty="0">
                        <a:solidFill>
                          <a:schemeClr val="tx1"/>
                        </a:solidFill>
                        <a:latin typeface="Noto Sans TC" panose="020B0200000000000000" pitchFamily="34" charset="-128"/>
                        <a:ea typeface="Noto Sans TC" panose="020B02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zh-TW" altLang="en-US" sz="3600" dirty="0">
                        <a:solidFill>
                          <a:schemeClr val="tx1"/>
                        </a:solidFill>
                        <a:latin typeface="Noto Sans TC" panose="020B0200000000000000" pitchFamily="34" charset="-128"/>
                        <a:ea typeface="Noto Sans TC" panose="020B02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835982"/>
                  </a:ext>
                </a:extLst>
              </a:tr>
              <a:tr h="1104900"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</a:pPr>
                      <a:r>
                        <a:rPr lang="zh-TW" altLang="en-US" sz="3200" dirty="0">
                          <a:solidFill>
                            <a:schemeClr val="tx1"/>
                          </a:solidFill>
                          <a:latin typeface="Noto Sans TC" panose="020B0200000000000000" pitchFamily="34" charset="-128"/>
                          <a:ea typeface="Noto Sans TC" panose="020B0200000000000000" pitchFamily="34" charset="-128"/>
                        </a:rPr>
                        <a:t>製作簡報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zh-TW" altLang="en-US" sz="3600" dirty="0">
                        <a:solidFill>
                          <a:schemeClr val="tx1"/>
                        </a:solidFill>
                        <a:latin typeface="Noto Sans TC" panose="020B0200000000000000" pitchFamily="34" charset="-128"/>
                        <a:ea typeface="Noto Sans TC" panose="020B02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zh-TW" altLang="en-US" sz="3600" dirty="0">
                        <a:solidFill>
                          <a:schemeClr val="tx1"/>
                        </a:solidFill>
                        <a:latin typeface="Noto Sans TC" panose="020B0200000000000000" pitchFamily="34" charset="-128"/>
                        <a:ea typeface="Noto Sans TC" panose="020B0200000000000000" pitchFamily="34" charset="-128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3600" dirty="0">
                        <a:solidFill>
                          <a:schemeClr val="tx1"/>
                        </a:solidFill>
                        <a:latin typeface="Noto Sans TC" panose="020B0200000000000000" pitchFamily="34" charset="-128"/>
                        <a:ea typeface="Noto Sans TC" panose="020B02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3024227"/>
                  </a:ext>
                </a:extLst>
              </a:tr>
              <a:tr h="1104900"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</a:pPr>
                      <a:r>
                        <a:rPr lang="zh-TW" altLang="en-US" sz="3200" dirty="0">
                          <a:solidFill>
                            <a:schemeClr val="tx1"/>
                          </a:solidFill>
                          <a:latin typeface="Noto Sans TC" panose="020B0200000000000000" pitchFamily="34" charset="-128"/>
                          <a:ea typeface="Noto Sans TC" panose="020B0200000000000000" pitchFamily="34" charset="-128"/>
                        </a:rPr>
                        <a:t>報告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zh-TW" altLang="en-US" sz="3600" dirty="0">
                        <a:solidFill>
                          <a:schemeClr val="tx1"/>
                        </a:solidFill>
                        <a:latin typeface="Noto Sans TC" panose="020B0200000000000000" pitchFamily="34" charset="-128"/>
                        <a:ea typeface="Noto Sans TC" panose="020B0200000000000000" pitchFamily="34" charset="-128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3600" dirty="0">
                        <a:solidFill>
                          <a:schemeClr val="tx1"/>
                        </a:solidFill>
                        <a:latin typeface="Noto Sans TC" panose="020B0200000000000000" pitchFamily="34" charset="-128"/>
                        <a:ea typeface="Noto Sans TC" panose="020B02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3600" dirty="0">
                        <a:solidFill>
                          <a:schemeClr val="tx1"/>
                        </a:solidFill>
                        <a:latin typeface="Noto Sans TC" panose="020B0200000000000000" pitchFamily="34" charset="-128"/>
                        <a:ea typeface="Noto Sans TC" panose="020B02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1672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811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" name="Freeform 15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3688802" y="3019867"/>
            <a:ext cx="10910396" cy="336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99"/>
              </a:lnSpc>
            </a:pPr>
            <a:r>
              <a:rPr lang="en-US" sz="14597">
                <a:solidFill>
                  <a:srgbClr val="000000"/>
                </a:solidFill>
                <a:latin typeface="DM Sans Bold"/>
              </a:rPr>
              <a:t>Thank you very much!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504950" y="1558808"/>
            <a:ext cx="7025086" cy="1177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Agenda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435357" y="1170261"/>
            <a:ext cx="10538193" cy="2561528"/>
            <a:chOff x="0" y="0"/>
            <a:chExt cx="3527747" cy="8574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527747" cy="857492"/>
            </a:xfrm>
            <a:custGeom>
              <a:avLst/>
              <a:gdLst/>
              <a:ahLst/>
              <a:cxnLst/>
              <a:rect l="l" t="t" r="r" b="b"/>
              <a:pathLst>
                <a:path w="3527747" h="857492">
                  <a:moveTo>
                    <a:pt x="11020" y="0"/>
                  </a:moveTo>
                  <a:lnTo>
                    <a:pt x="3516727" y="0"/>
                  </a:lnTo>
                  <a:cubicBezTo>
                    <a:pt x="3522813" y="0"/>
                    <a:pt x="3527747" y="4934"/>
                    <a:pt x="3527747" y="11020"/>
                  </a:cubicBezTo>
                  <a:lnTo>
                    <a:pt x="3527747" y="846473"/>
                  </a:lnTo>
                  <a:cubicBezTo>
                    <a:pt x="3527747" y="849395"/>
                    <a:pt x="3526586" y="852198"/>
                    <a:pt x="3524519" y="854265"/>
                  </a:cubicBezTo>
                  <a:cubicBezTo>
                    <a:pt x="3522452" y="856331"/>
                    <a:pt x="3519650" y="857492"/>
                    <a:pt x="3516727" y="857492"/>
                  </a:cubicBezTo>
                  <a:lnTo>
                    <a:pt x="11020" y="857492"/>
                  </a:lnTo>
                  <a:cubicBezTo>
                    <a:pt x="4934" y="857492"/>
                    <a:pt x="0" y="852559"/>
                    <a:pt x="0" y="846473"/>
                  </a:cubicBezTo>
                  <a:lnTo>
                    <a:pt x="0" y="11020"/>
                  </a:lnTo>
                  <a:cubicBezTo>
                    <a:pt x="0" y="4934"/>
                    <a:pt x="4934" y="0"/>
                    <a:pt x="11020" y="0"/>
                  </a:cubicBezTo>
                  <a:close/>
                </a:path>
              </a:pathLst>
            </a:custGeom>
            <a:solidFill>
              <a:srgbClr val="8AB7E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85725"/>
              <a:ext cx="3527747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649915" y="2024301"/>
            <a:ext cx="1372577" cy="1034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</a:rPr>
              <a:t>01. 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435357" y="3862348"/>
            <a:ext cx="10538193" cy="2561528"/>
            <a:chOff x="0" y="0"/>
            <a:chExt cx="3527747" cy="8574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527747" cy="857492"/>
            </a:xfrm>
            <a:custGeom>
              <a:avLst/>
              <a:gdLst/>
              <a:ahLst/>
              <a:cxnLst/>
              <a:rect l="l" t="t" r="r" b="b"/>
              <a:pathLst>
                <a:path w="3527747" h="857492">
                  <a:moveTo>
                    <a:pt x="11020" y="0"/>
                  </a:moveTo>
                  <a:lnTo>
                    <a:pt x="3516727" y="0"/>
                  </a:lnTo>
                  <a:cubicBezTo>
                    <a:pt x="3522813" y="0"/>
                    <a:pt x="3527747" y="4934"/>
                    <a:pt x="3527747" y="11020"/>
                  </a:cubicBezTo>
                  <a:lnTo>
                    <a:pt x="3527747" y="846473"/>
                  </a:lnTo>
                  <a:cubicBezTo>
                    <a:pt x="3527747" y="849395"/>
                    <a:pt x="3526586" y="852198"/>
                    <a:pt x="3524519" y="854265"/>
                  </a:cubicBezTo>
                  <a:cubicBezTo>
                    <a:pt x="3522452" y="856331"/>
                    <a:pt x="3519650" y="857492"/>
                    <a:pt x="3516727" y="857492"/>
                  </a:cubicBezTo>
                  <a:lnTo>
                    <a:pt x="11020" y="857492"/>
                  </a:lnTo>
                  <a:cubicBezTo>
                    <a:pt x="4934" y="857492"/>
                    <a:pt x="0" y="852559"/>
                    <a:pt x="0" y="846473"/>
                  </a:cubicBezTo>
                  <a:lnTo>
                    <a:pt x="0" y="11020"/>
                  </a:lnTo>
                  <a:cubicBezTo>
                    <a:pt x="0" y="4934"/>
                    <a:pt x="4934" y="0"/>
                    <a:pt x="11020" y="0"/>
                  </a:cubicBezTo>
                  <a:close/>
                </a:path>
              </a:pathLst>
            </a:custGeom>
            <a:solidFill>
              <a:srgbClr val="8AB7E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5725"/>
              <a:ext cx="3527747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435357" y="6557226"/>
            <a:ext cx="10538193" cy="2561528"/>
            <a:chOff x="0" y="0"/>
            <a:chExt cx="3527747" cy="85749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527747" cy="857492"/>
            </a:xfrm>
            <a:custGeom>
              <a:avLst/>
              <a:gdLst/>
              <a:ahLst/>
              <a:cxnLst/>
              <a:rect l="l" t="t" r="r" b="b"/>
              <a:pathLst>
                <a:path w="3527747" h="857492">
                  <a:moveTo>
                    <a:pt x="11020" y="0"/>
                  </a:moveTo>
                  <a:lnTo>
                    <a:pt x="3516727" y="0"/>
                  </a:lnTo>
                  <a:cubicBezTo>
                    <a:pt x="3522813" y="0"/>
                    <a:pt x="3527747" y="4934"/>
                    <a:pt x="3527747" y="11020"/>
                  </a:cubicBezTo>
                  <a:lnTo>
                    <a:pt x="3527747" y="846473"/>
                  </a:lnTo>
                  <a:cubicBezTo>
                    <a:pt x="3527747" y="849395"/>
                    <a:pt x="3526586" y="852198"/>
                    <a:pt x="3524519" y="854265"/>
                  </a:cubicBezTo>
                  <a:cubicBezTo>
                    <a:pt x="3522452" y="856331"/>
                    <a:pt x="3519650" y="857492"/>
                    <a:pt x="3516727" y="857492"/>
                  </a:cubicBezTo>
                  <a:lnTo>
                    <a:pt x="11020" y="857492"/>
                  </a:lnTo>
                  <a:cubicBezTo>
                    <a:pt x="4934" y="857492"/>
                    <a:pt x="0" y="852559"/>
                    <a:pt x="0" y="846473"/>
                  </a:cubicBezTo>
                  <a:lnTo>
                    <a:pt x="0" y="11020"/>
                  </a:lnTo>
                  <a:cubicBezTo>
                    <a:pt x="0" y="4934"/>
                    <a:pt x="4934" y="0"/>
                    <a:pt x="11020" y="0"/>
                  </a:cubicBezTo>
                  <a:close/>
                </a:path>
              </a:pathLst>
            </a:custGeom>
            <a:solidFill>
              <a:srgbClr val="8AB7E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5725"/>
              <a:ext cx="3527747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649915" y="4717783"/>
            <a:ext cx="1578952" cy="1034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</a:rPr>
              <a:t>02.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49915" y="7411266"/>
            <a:ext cx="1578952" cy="1034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</a:rPr>
              <a:t>03.</a:t>
            </a:r>
          </a:p>
        </p:txBody>
      </p:sp>
      <p:sp>
        <p:nvSpPr>
          <p:cNvPr id="16" name="Freeform 16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17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8" name="Freeform 18"/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9" name="Freeform 19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8228867" y="2031028"/>
            <a:ext cx="4204056" cy="75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000000"/>
                </a:solidFill>
                <a:latin typeface="Open Sans Bold"/>
              </a:rPr>
              <a:t>Introduction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228867" y="4722752"/>
            <a:ext cx="8188688" cy="75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000000"/>
                </a:solidFill>
                <a:latin typeface="Open Sans Bold"/>
              </a:rPr>
              <a:t>Data structures &amp; Algorithms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228867" y="7414476"/>
            <a:ext cx="7379062" cy="75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000000"/>
                </a:solidFill>
                <a:latin typeface="Open Sans Bold"/>
              </a:rPr>
              <a:t>Results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7322795" y="2810507"/>
            <a:ext cx="10095256" cy="5923917"/>
          </a:xfrm>
          <a:custGeom>
            <a:avLst/>
            <a:gdLst/>
            <a:ahLst/>
            <a:cxnLst/>
            <a:rect l="l" t="t" r="r" b="b"/>
            <a:pathLst>
              <a:path w="10095256" h="5923917">
                <a:moveTo>
                  <a:pt x="0" y="0"/>
                </a:moveTo>
                <a:lnTo>
                  <a:pt x="10095255" y="0"/>
                </a:lnTo>
                <a:lnTo>
                  <a:pt x="10095255" y="5923917"/>
                </a:lnTo>
                <a:lnTo>
                  <a:pt x="0" y="59239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219200"/>
            <a:ext cx="8965220" cy="1177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943100" lvl="1" indent="-971550" algn="r">
              <a:lnSpc>
                <a:spcPts val="8730"/>
              </a:lnSpc>
              <a:buAutoNum type="arabicPeriod"/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322795" y="8807449"/>
            <a:ext cx="10095256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Bold"/>
              </a:rPr>
              <a:t>ref: https://s-space.snu.ac.kr/bitstream/10371/196453/1/000000177339.pdf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38977" y="3020040"/>
            <a:ext cx="6366317" cy="4180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1" lvl="1" indent="-367026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Bold"/>
              </a:rPr>
              <a:t>Multi-bit FF decomposition / composition (map)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Open Sans Bold"/>
            </a:endParaRP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Open Sans Bold"/>
            </a:endParaRPr>
          </a:p>
          <a:p>
            <a:pPr marL="734051" lvl="1" indent="-367026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Bold"/>
              </a:rPr>
              <a:t>Minimize PPA, #violations of bin density, and TNS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AutoShape 3"/>
          <p:cNvSpPr/>
          <p:nvPr/>
        </p:nvSpPr>
        <p:spPr>
          <a:xfrm>
            <a:off x="-886757" y="5074942"/>
            <a:ext cx="20061513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8892972" y="4823914"/>
            <a:ext cx="502056" cy="50205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550312" y="4823914"/>
            <a:ext cx="502056" cy="50205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233728" y="4823914"/>
            <a:ext cx="502056" cy="50205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732501" y="1907439"/>
            <a:ext cx="8822997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Ideation process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02679" y="5613880"/>
            <a:ext cx="2197323" cy="679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0"/>
              </a:lnSpc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45338" y="5613880"/>
            <a:ext cx="2197323" cy="679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0"/>
              </a:lnSpc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478094" y="6342776"/>
            <a:ext cx="2646492" cy="649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499">
                <a:solidFill>
                  <a:srgbClr val="000000"/>
                </a:solidFill>
                <a:latin typeface="DM Sans"/>
              </a:rPr>
              <a:t>Parser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777569" y="6398021"/>
            <a:ext cx="2732862" cy="55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9"/>
              </a:lnSpc>
            </a:pPr>
            <a:r>
              <a:rPr lang="en-US" sz="2999">
                <a:solidFill>
                  <a:srgbClr val="000000"/>
                </a:solidFill>
                <a:latin typeface="DM Sans"/>
              </a:rPr>
              <a:t>ILP...?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385912" y="5613880"/>
            <a:ext cx="2197323" cy="679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0"/>
              </a:lnSpc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167906" y="6468554"/>
            <a:ext cx="2747991" cy="1148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9"/>
              </a:lnSpc>
            </a:pPr>
            <a:r>
              <a:rPr lang="en-US" sz="2999">
                <a:solidFill>
                  <a:srgbClr val="000000"/>
                </a:solidFill>
                <a:latin typeface="DM Sans"/>
              </a:rPr>
              <a:t>Simulated</a:t>
            </a:r>
          </a:p>
          <a:p>
            <a:pPr algn="ctr">
              <a:lnSpc>
                <a:spcPts val="4679"/>
              </a:lnSpc>
            </a:pPr>
            <a:r>
              <a:rPr lang="en-US" sz="2999">
                <a:solidFill>
                  <a:srgbClr val="000000"/>
                </a:solidFill>
                <a:latin typeface="DM Sans"/>
              </a:rPr>
              <a:t>Annealing</a:t>
            </a:r>
          </a:p>
        </p:txBody>
      </p:sp>
      <p:sp>
        <p:nvSpPr>
          <p:cNvPr id="20" name="Freeform 20"/>
          <p:cNvSpPr/>
          <p:nvPr/>
        </p:nvSpPr>
        <p:spPr>
          <a:xfrm>
            <a:off x="-1573240" y="8893298"/>
            <a:ext cx="4051334" cy="2765036"/>
          </a:xfrm>
          <a:custGeom>
            <a:avLst/>
            <a:gdLst/>
            <a:ahLst/>
            <a:cxnLst/>
            <a:rect l="l" t="t" r="r" b="b"/>
            <a:pathLst>
              <a:path w="4051334" h="2765036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1" name="Freeform 21"/>
          <p:cNvSpPr/>
          <p:nvPr/>
        </p:nvSpPr>
        <p:spPr>
          <a:xfrm>
            <a:off x="15262955" y="886458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2" name="Freeform 22"/>
          <p:cNvSpPr/>
          <p:nvPr/>
        </p:nvSpPr>
        <p:spPr>
          <a:xfrm>
            <a:off x="-674156" y="-1322787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3" name="Freeform 23"/>
          <p:cNvSpPr/>
          <p:nvPr/>
        </p:nvSpPr>
        <p:spPr>
          <a:xfrm>
            <a:off x="11101574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4" name="Freeform 24"/>
          <p:cNvSpPr/>
          <p:nvPr/>
        </p:nvSpPr>
        <p:spPr>
          <a:xfrm>
            <a:off x="9653627" y="-3037933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5" name="Freeform 25"/>
          <p:cNvSpPr/>
          <p:nvPr/>
        </p:nvSpPr>
        <p:spPr>
          <a:xfrm rot="-5400000">
            <a:off x="4745771" y="-187733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6" name="Freeform 26"/>
          <p:cNvSpPr/>
          <p:nvPr/>
        </p:nvSpPr>
        <p:spPr>
          <a:xfrm>
            <a:off x="2932282" y="927180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7" name="Freeform 27"/>
          <p:cNvSpPr/>
          <p:nvPr/>
        </p:nvSpPr>
        <p:spPr>
          <a:xfrm>
            <a:off x="15262955" y="-1072630"/>
            <a:ext cx="1996345" cy="2149497"/>
          </a:xfrm>
          <a:custGeom>
            <a:avLst/>
            <a:gdLst/>
            <a:ahLst/>
            <a:cxnLst/>
            <a:rect l="l" t="t" r="r" b="b"/>
            <a:pathLst>
              <a:path w="1996345" h="2149497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028700" y="4026977"/>
            <a:ext cx="6925273" cy="3400247"/>
          </a:xfrm>
          <a:custGeom>
            <a:avLst/>
            <a:gdLst/>
            <a:ahLst/>
            <a:cxnLst/>
            <a:rect l="l" t="t" r="r" b="b"/>
            <a:pathLst>
              <a:path w="6925273" h="3400247">
                <a:moveTo>
                  <a:pt x="0" y="0"/>
                </a:moveTo>
                <a:lnTo>
                  <a:pt x="6925273" y="0"/>
                </a:lnTo>
                <a:lnTo>
                  <a:pt x="6925273" y="3400247"/>
                </a:lnTo>
                <a:lnTo>
                  <a:pt x="0" y="34002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9144000" y="4637522"/>
            <a:ext cx="8705106" cy="2401409"/>
          </a:xfrm>
          <a:custGeom>
            <a:avLst/>
            <a:gdLst/>
            <a:ahLst/>
            <a:cxnLst/>
            <a:rect l="l" t="t" r="r" b="b"/>
            <a:pathLst>
              <a:path w="8705106" h="2401409">
                <a:moveTo>
                  <a:pt x="0" y="0"/>
                </a:moveTo>
                <a:lnTo>
                  <a:pt x="8705106" y="0"/>
                </a:lnTo>
                <a:lnTo>
                  <a:pt x="8705106" y="2401408"/>
                </a:lnTo>
                <a:lnTo>
                  <a:pt x="0" y="24014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TextBox 5"/>
          <p:cNvSpPr txBox="1"/>
          <p:nvPr/>
        </p:nvSpPr>
        <p:spPr>
          <a:xfrm>
            <a:off x="890824" y="823810"/>
            <a:ext cx="10420508" cy="1177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Parsing input data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90824" y="2742544"/>
            <a:ext cx="12121425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Open Sans Bold"/>
              </a:rPr>
              <a:t>Global parameters: treat as global variables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26670" y="7798122"/>
            <a:ext cx="137666" cy="795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9"/>
              </a:lnSpc>
            </a:pPr>
            <a:r>
              <a:rPr lang="en-US" sz="3799">
                <a:solidFill>
                  <a:srgbClr val="000000"/>
                </a:solidFill>
                <a:latin typeface="Open Sans Bold"/>
              </a:rPr>
              <a:t>.</a:t>
            </a:r>
          </a:p>
          <a:p>
            <a:pPr algn="ctr">
              <a:lnSpc>
                <a:spcPts val="1899"/>
              </a:lnSpc>
            </a:pPr>
            <a:r>
              <a:rPr lang="en-US" sz="3799">
                <a:solidFill>
                  <a:srgbClr val="000000"/>
                </a:solidFill>
                <a:latin typeface="Open Sans Bold"/>
              </a:rPr>
              <a:t>.</a:t>
            </a:r>
          </a:p>
          <a:p>
            <a:pPr algn="ctr">
              <a:lnSpc>
                <a:spcPts val="1899"/>
              </a:lnSpc>
            </a:pPr>
            <a:r>
              <a:rPr lang="en-US" sz="3799">
                <a:solidFill>
                  <a:srgbClr val="000000"/>
                </a:solidFill>
                <a:latin typeface="Open Sans Bold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484459" y="5423930"/>
            <a:ext cx="510055" cy="75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Open Sans Bold"/>
              </a:rPr>
              <a:t>-&gt;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2128613" y="4028420"/>
            <a:ext cx="5241420" cy="3068651"/>
          </a:xfrm>
          <a:custGeom>
            <a:avLst/>
            <a:gdLst/>
            <a:ahLst/>
            <a:cxnLst/>
            <a:rect l="l" t="t" r="r" b="b"/>
            <a:pathLst>
              <a:path w="5241420" h="3068651">
                <a:moveTo>
                  <a:pt x="0" y="0"/>
                </a:moveTo>
                <a:lnTo>
                  <a:pt x="5241420" y="0"/>
                </a:lnTo>
                <a:lnTo>
                  <a:pt x="5241420" y="3068650"/>
                </a:lnTo>
                <a:lnTo>
                  <a:pt x="0" y="30686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9251689" y="3980111"/>
            <a:ext cx="7220047" cy="2087535"/>
          </a:xfrm>
          <a:custGeom>
            <a:avLst/>
            <a:gdLst/>
            <a:ahLst/>
            <a:cxnLst/>
            <a:rect l="l" t="t" r="r" b="b"/>
            <a:pathLst>
              <a:path w="7220047" h="2087535">
                <a:moveTo>
                  <a:pt x="0" y="0"/>
                </a:moveTo>
                <a:lnTo>
                  <a:pt x="7220047" y="0"/>
                </a:lnTo>
                <a:lnTo>
                  <a:pt x="7220047" y="2087536"/>
                </a:lnTo>
                <a:lnTo>
                  <a:pt x="0" y="20875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9208521" y="6280049"/>
            <a:ext cx="7306382" cy="2182913"/>
          </a:xfrm>
          <a:custGeom>
            <a:avLst/>
            <a:gdLst/>
            <a:ahLst/>
            <a:cxnLst/>
            <a:rect l="l" t="t" r="r" b="b"/>
            <a:pathLst>
              <a:path w="7306382" h="2182913">
                <a:moveTo>
                  <a:pt x="0" y="0"/>
                </a:moveTo>
                <a:lnTo>
                  <a:pt x="7306382" y="0"/>
                </a:lnTo>
                <a:lnTo>
                  <a:pt x="7306382" y="2182913"/>
                </a:lnTo>
                <a:lnTo>
                  <a:pt x="0" y="21829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890824" y="823810"/>
            <a:ext cx="10420508" cy="1177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Parsing input data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503736"/>
            <a:ext cx="13835928" cy="101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Open Sans Bold"/>
              </a:rPr>
              <a:t>Cell library, Instances, Nets : using “unordered map” to save particular data structures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11657" y="7210746"/>
            <a:ext cx="137666" cy="795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9"/>
              </a:lnSpc>
            </a:pPr>
            <a:r>
              <a:rPr lang="en-US" sz="3799">
                <a:solidFill>
                  <a:srgbClr val="000000"/>
                </a:solidFill>
                <a:latin typeface="Open Sans Bold"/>
              </a:rPr>
              <a:t>.</a:t>
            </a:r>
          </a:p>
          <a:p>
            <a:pPr algn="ctr">
              <a:lnSpc>
                <a:spcPts val="1899"/>
              </a:lnSpc>
            </a:pPr>
            <a:r>
              <a:rPr lang="en-US" sz="3799">
                <a:solidFill>
                  <a:srgbClr val="000000"/>
                </a:solidFill>
                <a:latin typeface="Open Sans Bold"/>
              </a:rPr>
              <a:t>.</a:t>
            </a:r>
          </a:p>
          <a:p>
            <a:pPr algn="ctr">
              <a:lnSpc>
                <a:spcPts val="1899"/>
              </a:lnSpc>
            </a:pPr>
            <a:r>
              <a:rPr lang="en-US" sz="3799">
                <a:solidFill>
                  <a:srgbClr val="000000"/>
                </a:solidFill>
                <a:latin typeface="Open Sans Bold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55833" y="4947679"/>
            <a:ext cx="510055" cy="75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Open Sans Bold"/>
              </a:rPr>
              <a:t>-&gt;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94721" y="8491123"/>
            <a:ext cx="2571538" cy="646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 dirty="0">
                <a:solidFill>
                  <a:srgbClr val="000000"/>
                </a:solidFill>
                <a:latin typeface="Open Sans Bold"/>
              </a:rPr>
              <a:t>input Data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00004" y="8563609"/>
            <a:ext cx="6723417" cy="1313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200" dirty="0">
                <a:solidFill>
                  <a:srgbClr val="000000"/>
                </a:solidFill>
                <a:latin typeface="Open Sans Bold"/>
              </a:rPr>
              <a:t>e.g.: accessing FF cell library</a:t>
            </a:r>
          </a:p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Open Sans Bold"/>
              </a:rPr>
              <a:t>using unordered map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160700" y="3949806"/>
            <a:ext cx="12539212" cy="4863893"/>
          </a:xfrm>
          <a:custGeom>
            <a:avLst/>
            <a:gdLst/>
            <a:ahLst/>
            <a:cxnLst/>
            <a:rect l="l" t="t" r="r" b="b"/>
            <a:pathLst>
              <a:path w="12539212" h="4863893">
                <a:moveTo>
                  <a:pt x="0" y="0"/>
                </a:moveTo>
                <a:lnTo>
                  <a:pt x="12539211" y="0"/>
                </a:lnTo>
                <a:lnTo>
                  <a:pt x="12539211" y="4863893"/>
                </a:lnTo>
                <a:lnTo>
                  <a:pt x="0" y="48638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90" b="-190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890824" y="823810"/>
            <a:ext cx="10420508" cy="1177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Data structures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614861"/>
            <a:ext cx="13883553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Open Sans Bold"/>
              </a:rPr>
              <a:t>(1) Pin: Store pin’s name, and x, y coordinates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890824" y="3659261"/>
            <a:ext cx="9194753" cy="5599039"/>
          </a:xfrm>
          <a:custGeom>
            <a:avLst/>
            <a:gdLst/>
            <a:ahLst/>
            <a:cxnLst/>
            <a:rect l="l" t="t" r="r" b="b"/>
            <a:pathLst>
              <a:path w="9194753" h="5599039">
                <a:moveTo>
                  <a:pt x="0" y="0"/>
                </a:moveTo>
                <a:lnTo>
                  <a:pt x="9194753" y="0"/>
                </a:lnTo>
                <a:lnTo>
                  <a:pt x="9194753" y="5599039"/>
                </a:lnTo>
                <a:lnTo>
                  <a:pt x="0" y="55990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10404482" y="1028700"/>
            <a:ext cx="7316468" cy="8229600"/>
          </a:xfrm>
          <a:custGeom>
            <a:avLst/>
            <a:gdLst/>
            <a:ahLst/>
            <a:cxnLst/>
            <a:rect l="l" t="t" r="r" b="b"/>
            <a:pathLst>
              <a:path w="7316468" h="8229600">
                <a:moveTo>
                  <a:pt x="0" y="0"/>
                </a:moveTo>
                <a:lnTo>
                  <a:pt x="7316468" y="0"/>
                </a:lnTo>
                <a:lnTo>
                  <a:pt x="731646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TextBox 5"/>
          <p:cNvSpPr txBox="1"/>
          <p:nvPr/>
        </p:nvSpPr>
        <p:spPr>
          <a:xfrm>
            <a:off x="890824" y="823810"/>
            <a:ext cx="10420508" cy="1177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Data structures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296748"/>
            <a:ext cx="8115300" cy="101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Open Sans Bold"/>
              </a:rPr>
              <a:t>(2) FFs: “FlipFlop” is for cell library, and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Open Sans Bold"/>
              </a:rPr>
              <a:t>      “Inst_FlipFlop” is for storing instances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0925241" y="1028700"/>
            <a:ext cx="6182878" cy="8127400"/>
          </a:xfrm>
          <a:custGeom>
            <a:avLst/>
            <a:gdLst/>
            <a:ahLst/>
            <a:cxnLst/>
            <a:rect l="l" t="t" r="r" b="b"/>
            <a:pathLst>
              <a:path w="6182878" h="8127400">
                <a:moveTo>
                  <a:pt x="0" y="0"/>
                </a:moveTo>
                <a:lnTo>
                  <a:pt x="6182879" y="0"/>
                </a:lnTo>
                <a:lnTo>
                  <a:pt x="6182879" y="8127400"/>
                </a:lnTo>
                <a:lnTo>
                  <a:pt x="0" y="812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1028700" y="4003907"/>
            <a:ext cx="9547969" cy="5152193"/>
          </a:xfrm>
          <a:custGeom>
            <a:avLst/>
            <a:gdLst/>
            <a:ahLst/>
            <a:cxnLst/>
            <a:rect l="l" t="t" r="r" b="b"/>
            <a:pathLst>
              <a:path w="9547969" h="5152193">
                <a:moveTo>
                  <a:pt x="0" y="0"/>
                </a:moveTo>
                <a:lnTo>
                  <a:pt x="9547969" y="0"/>
                </a:lnTo>
                <a:lnTo>
                  <a:pt x="9547969" y="5152193"/>
                </a:lnTo>
                <a:lnTo>
                  <a:pt x="0" y="51521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TextBox 5"/>
          <p:cNvSpPr txBox="1"/>
          <p:nvPr/>
        </p:nvSpPr>
        <p:spPr>
          <a:xfrm>
            <a:off x="890824" y="823810"/>
            <a:ext cx="10420508" cy="1177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Data structures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296748"/>
            <a:ext cx="8115300" cy="101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Open Sans Bold"/>
              </a:rPr>
              <a:t>(3) Gates: “Gate” is for cell library, and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Open Sans Bold"/>
              </a:rPr>
              <a:t>      “Inst_Gate” is for storing instances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441</Words>
  <Application>Microsoft Office PowerPoint</Application>
  <PresentationFormat>自訂</PresentationFormat>
  <Paragraphs>100</Paragraphs>
  <Slides>18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5" baseType="lpstr">
      <vt:lpstr>Open Sans Bold</vt:lpstr>
      <vt:lpstr>DM Sans</vt:lpstr>
      <vt:lpstr>Noto Sans TC</vt:lpstr>
      <vt:lpstr>DM Sans Bold</vt:lpstr>
      <vt:lpstr>Calibri</vt:lpstr>
      <vt:lpstr>Arial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EDA final project presentation</dc:title>
  <cp:lastModifiedBy>兆翔 李</cp:lastModifiedBy>
  <cp:revision>4</cp:revision>
  <dcterms:created xsi:type="dcterms:W3CDTF">2006-08-16T00:00:00Z</dcterms:created>
  <dcterms:modified xsi:type="dcterms:W3CDTF">2024-06-02T17:45:46Z</dcterms:modified>
  <dc:identifier>DAGG-xeLHNM</dc:identifier>
</cp:coreProperties>
</file>